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03" r:id="rId1"/>
    <p:sldMasterId id="2147484115" r:id="rId2"/>
  </p:sldMasterIdLst>
  <p:notesMasterIdLst>
    <p:notesMasterId r:id="rId11"/>
  </p:notesMasterIdLst>
  <p:handoutMasterIdLst>
    <p:handoutMasterId r:id="rId12"/>
  </p:handoutMasterIdLst>
  <p:sldIdLst>
    <p:sldId id="416" r:id="rId3"/>
    <p:sldId id="565" r:id="rId4"/>
    <p:sldId id="556" r:id="rId5"/>
    <p:sldId id="558" r:id="rId6"/>
    <p:sldId id="566" r:id="rId7"/>
    <p:sldId id="567" r:id="rId8"/>
    <p:sldId id="563" r:id="rId9"/>
    <p:sldId id="568" r:id="rId1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66FF33"/>
    <a:srgbClr val="FFFF00"/>
    <a:srgbClr val="FFCC00"/>
    <a:srgbClr val="FFFF99"/>
    <a:srgbClr val="663300"/>
    <a:srgbClr val="FF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46" autoAdjust="0"/>
    <p:restoredTop sz="93979" autoAdjust="0"/>
  </p:normalViewPr>
  <p:slideViewPr>
    <p:cSldViewPr>
      <p:cViewPr varScale="1">
        <p:scale>
          <a:sx n="88" d="100"/>
          <a:sy n="88" d="100"/>
        </p:scale>
        <p:origin x="137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1580" y="-66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5764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3039964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6" tIns="46198" rIns="92396" bIns="46198" numCol="1" anchor="t" anchorCtr="0" compatLnSpc="1">
            <a:prstTxWarp prst="textNoShape">
              <a:avLst/>
            </a:prstTxWarp>
          </a:bodyPr>
          <a:lstStyle>
            <a:lvl1pPr defTabSz="92348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8843" y="0"/>
            <a:ext cx="3039964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6" tIns="46198" rIns="92396" bIns="46198" numCol="1" anchor="t" anchorCtr="0" compatLnSpc="1">
            <a:prstTxWarp prst="textNoShape">
              <a:avLst/>
            </a:prstTxWarp>
          </a:bodyPr>
          <a:lstStyle>
            <a:lvl1pPr algn="r" defTabSz="923480">
              <a:defRPr sz="1200">
                <a:latin typeface="Arial" charset="0"/>
              </a:defRPr>
            </a:lvl1pPr>
          </a:lstStyle>
          <a:p>
            <a:pPr>
              <a:defRPr/>
            </a:pPr>
            <a:fld id="{F53031BE-7B5C-4697-B2BC-E839AC5EDF70}" type="datetime1">
              <a:rPr lang="en-US"/>
              <a:pPr>
                <a:defRPr/>
              </a:pPr>
              <a:t>11/22/2023</a:t>
            </a:fld>
            <a:endParaRPr lang="en-US" dirty="0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6111"/>
            <a:ext cx="5608320" cy="4184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6" tIns="46198" rIns="92396" bIns="461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8829038"/>
            <a:ext cx="3039964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6" tIns="46198" rIns="92396" bIns="46198" numCol="1" anchor="b" anchorCtr="0" compatLnSpc="1">
            <a:prstTxWarp prst="textNoShape">
              <a:avLst/>
            </a:prstTxWarp>
          </a:bodyPr>
          <a:lstStyle>
            <a:lvl1pPr defTabSz="92348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8843" y="8829038"/>
            <a:ext cx="3039964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6" tIns="46198" rIns="92396" bIns="46198" numCol="1" anchor="b" anchorCtr="0" compatLnSpc="1">
            <a:prstTxWarp prst="textNoShape">
              <a:avLst/>
            </a:prstTxWarp>
          </a:bodyPr>
          <a:lstStyle>
            <a:lvl1pPr algn="r" defTabSz="923480">
              <a:defRPr sz="1200">
                <a:latin typeface="Arial" charset="0"/>
              </a:defRPr>
            </a:lvl1pPr>
          </a:lstStyle>
          <a:p>
            <a:pPr>
              <a:defRPr/>
            </a:pPr>
            <a:fld id="{234F37F8-00D0-49B4-AE55-B4D55F6299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5100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0135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408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000" dirty="0"/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574778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1809" lvl="1" eaLnBrk="1" fontAlgn="b" hangingPunct="1"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493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9538" y="1144588"/>
            <a:ext cx="4121150" cy="3090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595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652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755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648E3-A321-4927-AEBF-1AB8BB350B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5599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10/15/2018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989CFA-5BF0-4FEB-B04F-A95A7C8A74B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21" descr="NewLogo_prel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5613" y="163513"/>
            <a:ext cx="958850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91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10/15/2018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089788-D21B-4797-8BBE-CF79F5E7936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528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10/15/2018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7D6526-4846-4A99-9E93-A2F1673E743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794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-4543"/>
            <a:ext cx="9144000" cy="6876042"/>
          </a:xfrm>
          <a:prstGeom prst="rect">
            <a:avLst/>
          </a:prstGeom>
          <a:solidFill>
            <a:srgbClr val="F7691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02"/>
            <a:ext cx="9144000" cy="2680499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1066800" y="2057400"/>
            <a:ext cx="7086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3300" smtClean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700" y="2209800"/>
            <a:ext cx="7848600" cy="1295400"/>
          </a:xfrm>
        </p:spPr>
        <p:txBody>
          <a:bodyPr/>
          <a:lstStyle>
            <a:lvl1pPr marL="0" indent="0" algn="l">
              <a:lnSpc>
                <a:spcPts val="2400"/>
              </a:lnSpc>
              <a:buNone/>
              <a:defRPr>
                <a:solidFill>
                  <a:schemeClr val="bg1">
                    <a:lumMod val="85000"/>
                  </a:schemeClr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7700" y="457200"/>
            <a:ext cx="7848600" cy="828675"/>
          </a:xfrm>
        </p:spPr>
        <p:txBody>
          <a:bodyPr anchor="t"/>
          <a:lstStyle>
            <a:lvl1pPr algn="l">
              <a:defRPr sz="3300" b="1" cap="none" baseline="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553201"/>
            <a:ext cx="9144000" cy="318299"/>
          </a:xfrm>
          <a:prstGeom prst="rect">
            <a:avLst/>
          </a:prstGeom>
          <a:solidFill>
            <a:schemeClr val="tx2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638802"/>
            <a:ext cx="1371600" cy="771525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7006555" y="6502167"/>
            <a:ext cx="19812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 smtClean="0">
                <a:solidFill>
                  <a:schemeClr val="bg1">
                    <a:lumMod val="75000"/>
                  </a:schemeClr>
                </a:solidFill>
                <a:latin typeface="Franklin Gothic Heavy" panose="020B0903020102020204" pitchFamily="34" charset="0"/>
              </a:rPr>
              <a:t>www.dotd.la.gov</a:t>
            </a:r>
            <a:endParaRPr lang="en-US" sz="1350" dirty="0">
              <a:solidFill>
                <a:schemeClr val="bg1">
                  <a:lumMod val="75000"/>
                </a:schemeClr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372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lnSpc>
                <a:spcPts val="3300"/>
              </a:lnSpc>
              <a:defRPr>
                <a:latin typeface="Franklin Gothic Medium" panose="020B06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62400"/>
          </a:xfrm>
        </p:spPr>
        <p:txBody>
          <a:bodyPr/>
          <a:lstStyle>
            <a:lvl1pPr marL="257175" indent="-257175">
              <a:spcBef>
                <a:spcPts val="0"/>
              </a:spcBef>
              <a:buClr>
                <a:srgbClr val="F16321"/>
              </a:buClr>
              <a:buFont typeface="Wingdings" panose="05000000000000000000" pitchFamily="2" charset="2"/>
              <a:buChar char="Ø"/>
              <a:defRPr>
                <a:latin typeface="Franklin Gothic Book" panose="020B0503020102020204" pitchFamily="34" charset="0"/>
              </a:defRPr>
            </a:lvl1pPr>
            <a:lvl2pPr>
              <a:spcBef>
                <a:spcPts val="0"/>
              </a:spcBef>
              <a:buClr>
                <a:srgbClr val="F16321"/>
              </a:buClr>
              <a:defRPr>
                <a:latin typeface="Franklin Gothic Book" panose="020B0503020102020204" pitchFamily="34" charset="0"/>
              </a:defRPr>
            </a:lvl2pPr>
            <a:lvl3pPr>
              <a:spcBef>
                <a:spcPts val="0"/>
              </a:spcBef>
              <a:buClr>
                <a:srgbClr val="F16321"/>
              </a:buClr>
              <a:defRPr sz="2100">
                <a:latin typeface="Franklin Gothic Book" panose="020B0503020102020204" pitchFamily="34" charset="0"/>
              </a:defRPr>
            </a:lvl3pPr>
            <a:lvl4pPr>
              <a:spcBef>
                <a:spcPts val="0"/>
              </a:spcBef>
              <a:buClr>
                <a:srgbClr val="F16321"/>
              </a:buClr>
              <a:defRPr sz="2100">
                <a:latin typeface="Franklin Gothic Book" panose="020B0503020102020204" pitchFamily="34" charset="0"/>
              </a:defRPr>
            </a:lvl4pPr>
            <a:lvl5pPr>
              <a:spcBef>
                <a:spcPts val="0"/>
              </a:spcBef>
              <a:buClr>
                <a:srgbClr val="F16321"/>
              </a:buClr>
              <a:defRPr sz="21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2"/>
            <a:ext cx="9144000" cy="927899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609600" y="5866002"/>
            <a:ext cx="1524000" cy="990600"/>
            <a:chOff x="2628900" y="5067301"/>
            <a:chExt cx="1524000" cy="990600"/>
          </a:xfrm>
        </p:grpSpPr>
        <p:sp>
          <p:nvSpPr>
            <p:cNvPr id="9" name="Rectangle 8"/>
            <p:cNvSpPr/>
            <p:nvPr userDrawn="1"/>
          </p:nvSpPr>
          <p:spPr>
            <a:xfrm>
              <a:off x="2628900" y="5067301"/>
              <a:ext cx="1524000" cy="99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0" y="5176839"/>
              <a:ext cx="1371600" cy="771525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096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9B0AA-EE54-4968-95E5-6586D6E0F4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224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4543"/>
            <a:ext cx="9144000" cy="6876042"/>
          </a:xfrm>
          <a:prstGeom prst="rect">
            <a:avLst/>
          </a:prstGeom>
          <a:solidFill>
            <a:srgbClr val="F7691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02"/>
            <a:ext cx="9144000" cy="2680499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1066800" y="2057400"/>
            <a:ext cx="7086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3300" smtClean="0">
              <a:latin typeface="Calibri" panose="020F0502020204030204" pitchFamily="34" charset="0"/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533400"/>
            <a:ext cx="7848600" cy="1295400"/>
          </a:xfrm>
        </p:spPr>
        <p:txBody>
          <a:bodyPr/>
          <a:lstStyle>
            <a:lvl1pPr marL="0" indent="0" algn="l">
              <a:lnSpc>
                <a:spcPts val="2400"/>
              </a:lnSpc>
              <a:buNone/>
              <a:defRPr>
                <a:solidFill>
                  <a:schemeClr val="bg1">
                    <a:lumMod val="85000"/>
                  </a:schemeClr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section title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6553201"/>
            <a:ext cx="9144000" cy="318299"/>
          </a:xfrm>
          <a:prstGeom prst="rect">
            <a:avLst/>
          </a:prstGeom>
          <a:solidFill>
            <a:schemeClr val="tx2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638802"/>
            <a:ext cx="1371600" cy="771525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7006555" y="6502167"/>
            <a:ext cx="19812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 smtClean="0">
                <a:solidFill>
                  <a:schemeClr val="bg1">
                    <a:lumMod val="75000"/>
                  </a:schemeClr>
                </a:solidFill>
                <a:latin typeface="Franklin Gothic Heavy" panose="020B0903020102020204" pitchFamily="34" charset="0"/>
              </a:rPr>
              <a:t>www.dotd.la.gov</a:t>
            </a:r>
            <a:endParaRPr lang="en-US" sz="1350" dirty="0">
              <a:solidFill>
                <a:schemeClr val="bg1">
                  <a:lumMod val="75000"/>
                </a:schemeClr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012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33862"/>
          </a:xfrm>
        </p:spPr>
        <p:txBody>
          <a:bodyPr/>
          <a:lstStyle>
            <a:lvl1pPr marL="257175" indent="-257175">
              <a:spcBef>
                <a:spcPts val="0"/>
              </a:spcBef>
              <a:buClr>
                <a:srgbClr val="F16321"/>
              </a:buClr>
              <a:buFont typeface="Wingdings" panose="05000000000000000000" pitchFamily="2" charset="2"/>
              <a:buChar char="Ø"/>
              <a:defRPr sz="2100">
                <a:latin typeface="Franklin Gothic Book" panose="020B0503020102020204" pitchFamily="34" charset="0"/>
              </a:defRPr>
            </a:lvl1pPr>
            <a:lvl2pPr>
              <a:spcBef>
                <a:spcPts val="0"/>
              </a:spcBef>
              <a:buClr>
                <a:srgbClr val="F16321"/>
              </a:buClr>
              <a:defRPr sz="1800">
                <a:latin typeface="Franklin Gothic Book" panose="020B0503020102020204" pitchFamily="34" charset="0"/>
              </a:defRPr>
            </a:lvl2pPr>
            <a:lvl3pPr>
              <a:spcBef>
                <a:spcPts val="0"/>
              </a:spcBef>
              <a:buClr>
                <a:srgbClr val="F16321"/>
              </a:buClr>
              <a:defRPr sz="1800">
                <a:latin typeface="Franklin Gothic Book" panose="020B0503020102020204" pitchFamily="34" charset="0"/>
              </a:defRPr>
            </a:lvl3pPr>
            <a:lvl4pPr>
              <a:spcBef>
                <a:spcPts val="0"/>
              </a:spcBef>
              <a:buClr>
                <a:srgbClr val="F16321"/>
              </a:buClr>
              <a:defRPr sz="1800">
                <a:latin typeface="Franklin Gothic Book" panose="020B0503020102020204" pitchFamily="34" charset="0"/>
              </a:defRPr>
            </a:lvl4pPr>
            <a:lvl5pPr>
              <a:spcBef>
                <a:spcPts val="0"/>
              </a:spcBef>
              <a:buClr>
                <a:srgbClr val="F16321"/>
              </a:buClr>
              <a:defRPr sz="1800">
                <a:latin typeface="Franklin Gothic Book" panose="020B05030201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33863"/>
          </a:xfrm>
        </p:spPr>
        <p:txBody>
          <a:bodyPr/>
          <a:lstStyle>
            <a:lvl1pPr marL="257175" indent="-257175">
              <a:spcBef>
                <a:spcPts val="0"/>
              </a:spcBef>
              <a:buClr>
                <a:srgbClr val="F16321"/>
              </a:buClr>
              <a:buFont typeface="Wingdings" panose="05000000000000000000" pitchFamily="2" charset="2"/>
              <a:buChar char="Ø"/>
              <a:defRPr sz="2100">
                <a:latin typeface="Franklin Gothic Book" panose="020B0503020102020204" pitchFamily="34" charset="0"/>
              </a:defRPr>
            </a:lvl1pPr>
            <a:lvl2pPr>
              <a:spcBef>
                <a:spcPts val="0"/>
              </a:spcBef>
              <a:buClr>
                <a:srgbClr val="F16321"/>
              </a:buClr>
              <a:defRPr sz="1800">
                <a:latin typeface="Franklin Gothic Book" panose="020B0503020102020204" pitchFamily="34" charset="0"/>
              </a:defRPr>
            </a:lvl2pPr>
            <a:lvl3pPr>
              <a:spcBef>
                <a:spcPts val="0"/>
              </a:spcBef>
              <a:buClr>
                <a:srgbClr val="F16321"/>
              </a:buClr>
              <a:defRPr sz="1800">
                <a:latin typeface="Franklin Gothic Book" panose="020B0503020102020204" pitchFamily="34" charset="0"/>
              </a:defRPr>
            </a:lvl3pPr>
            <a:lvl4pPr>
              <a:spcBef>
                <a:spcPts val="0"/>
              </a:spcBef>
              <a:buClr>
                <a:srgbClr val="F16321"/>
              </a:buClr>
              <a:defRPr sz="1800">
                <a:latin typeface="Franklin Gothic Book" panose="020B0503020102020204" pitchFamily="34" charset="0"/>
              </a:defRPr>
            </a:lvl4pPr>
            <a:lvl5pPr>
              <a:spcBef>
                <a:spcPts val="0"/>
              </a:spcBef>
              <a:buClr>
                <a:srgbClr val="F16321"/>
              </a:buClr>
              <a:defRPr sz="1800">
                <a:latin typeface="Franklin Gothic Book" panose="020B05030201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2"/>
            <a:ext cx="9144000" cy="927899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609600" y="5866002"/>
            <a:ext cx="1524000" cy="990600"/>
            <a:chOff x="2628900" y="5067301"/>
            <a:chExt cx="1524000" cy="990600"/>
          </a:xfrm>
        </p:grpSpPr>
        <p:sp>
          <p:nvSpPr>
            <p:cNvPr id="9" name="Rectangle 8"/>
            <p:cNvSpPr/>
            <p:nvPr userDrawn="1"/>
          </p:nvSpPr>
          <p:spPr>
            <a:xfrm>
              <a:off x="2628900" y="5067301"/>
              <a:ext cx="1524000" cy="99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0" y="5176839"/>
              <a:ext cx="1371600" cy="771525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096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lnSpc>
                <a:spcPts val="3300"/>
              </a:lnSpc>
              <a:defRPr>
                <a:latin typeface="Franklin Gothic Medium" panose="020B06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9B0AA-EE54-4968-95E5-6586D6E0F4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854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lnSpc>
                <a:spcPts val="3300"/>
              </a:lnSpc>
              <a:defRPr>
                <a:latin typeface="Franklin Gothic Medium" panose="020B06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2"/>
            <a:ext cx="9144000" cy="927899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609600" y="5866002"/>
            <a:ext cx="1524000" cy="990600"/>
            <a:chOff x="2628900" y="5067301"/>
            <a:chExt cx="1524000" cy="990600"/>
          </a:xfrm>
        </p:grpSpPr>
        <p:sp>
          <p:nvSpPr>
            <p:cNvPr id="9" name="Rectangle 8"/>
            <p:cNvSpPr/>
            <p:nvPr userDrawn="1"/>
          </p:nvSpPr>
          <p:spPr>
            <a:xfrm>
              <a:off x="2628900" y="5067301"/>
              <a:ext cx="1524000" cy="99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0" y="5176839"/>
              <a:ext cx="1371600" cy="771525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096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9B0AA-EE54-4968-95E5-6586D6E0F4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726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2"/>
            <a:ext cx="9144000" cy="927899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609600" y="5866002"/>
            <a:ext cx="1524000" cy="990600"/>
            <a:chOff x="2628900" y="5067301"/>
            <a:chExt cx="1524000" cy="990600"/>
          </a:xfrm>
        </p:grpSpPr>
        <p:sp>
          <p:nvSpPr>
            <p:cNvPr id="6" name="Rectangle 5"/>
            <p:cNvSpPr/>
            <p:nvPr userDrawn="1"/>
          </p:nvSpPr>
          <p:spPr>
            <a:xfrm>
              <a:off x="2628900" y="5067301"/>
              <a:ext cx="1524000" cy="99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0" y="5176839"/>
              <a:ext cx="1371600" cy="771525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096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9B0AA-EE54-4968-95E5-6586D6E0F4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8992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1861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10/15/2018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E38946-9BF9-48FA-AA25-0631AD3E888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430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10/15/2018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A84A73-8A61-4C92-916A-7E3707EEBC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602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10/15/2018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7173D1-D71B-4A8C-A576-C62E9ACC5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965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10/15/2018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013C2-3582-4CF9-AFFC-4995683DC77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458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10/15/2018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943DD8-72DC-4CBB-969E-ABAAD419F6E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12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10/15/2018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3731F-171C-43B5-965A-ECC3B46EEE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945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10/15/2018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351C35-7E73-4376-8A12-D5A6AF34D33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363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10/15/2018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EF8E1F-11BA-44E0-81A2-871BC707E96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209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10/15/2018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D945631-AF95-4618-B76C-4E18B3C2026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878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1" r:id="rId8"/>
    <p:sldLayoutId id="2147484112" r:id="rId9"/>
    <p:sldLayoutId id="2147484113" r:id="rId10"/>
    <p:sldLayoutId id="2147484114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fld id="{D5C9B0AA-EE54-4968-95E5-6586D6E0F4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928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 of Transportation</a:t>
            </a:r>
            <a:br>
              <a:rPr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Development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602038"/>
            <a:ext cx="6858000" cy="1808162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Fiscal Year 2025</a:t>
            </a:r>
          </a:p>
          <a:p>
            <a:pPr eaLnBrk="1" hangingPunct="1"/>
            <a:r>
              <a:rPr lang="en-US" dirty="0" smtClean="0"/>
              <a:t>Department Operating Budget Request</a:t>
            </a:r>
          </a:p>
          <a:p>
            <a:pPr eaLnBrk="1" hangingPunct="1"/>
            <a:r>
              <a:rPr lang="en-US" sz="1400" dirty="0" smtClean="0"/>
              <a:t>For Executive Staff Review</a:t>
            </a:r>
          </a:p>
          <a:p>
            <a:pPr eaLnBrk="1" hangingPunct="1"/>
            <a:r>
              <a:rPr lang="en-US" sz="1400" dirty="0" smtClean="0"/>
              <a:t>10/23/2023</a:t>
            </a: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3352800" y="5181600"/>
            <a:ext cx="27432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1" y="5668362"/>
            <a:ext cx="9064128" cy="11783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884" y="22035"/>
            <a:ext cx="2263760" cy="1273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"/>
          <p:cNvSpPr>
            <a:spLocks noGrp="1"/>
          </p:cNvSpPr>
          <p:nvPr>
            <p:ph type="title"/>
          </p:nvPr>
        </p:nvSpPr>
        <p:spPr>
          <a:xfrm>
            <a:off x="744430" y="304800"/>
            <a:ext cx="7772400" cy="427038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 Forecast</a:t>
            </a:r>
          </a:p>
        </p:txBody>
      </p:sp>
      <p:sp>
        <p:nvSpPr>
          <p:cNvPr id="10243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457200" y="6331094"/>
            <a:ext cx="20574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sz="900" dirty="0" smtClean="0"/>
              <a:t>10/10/2023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9430" y="6331094"/>
            <a:ext cx="2057400" cy="365125"/>
          </a:xfrm>
        </p:spPr>
        <p:txBody>
          <a:bodyPr/>
          <a:lstStyle/>
          <a:p>
            <a:pPr>
              <a:defRPr/>
            </a:pPr>
            <a:fld id="{D0E38946-9BF9-48FA-AA25-0631AD3E888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3872361"/>
              </p:ext>
            </p:extLst>
          </p:nvPr>
        </p:nvGraphicFramePr>
        <p:xfrm>
          <a:off x="548098" y="914400"/>
          <a:ext cx="8320081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2" name="Worksheet" r:id="rId4" imgW="11423786" imgH="6908741" progId="Excel.Sheet.12">
                  <p:embed/>
                </p:oleObj>
              </mc:Choice>
              <mc:Fallback>
                <p:oleObj name="Worksheet" r:id="rId4" imgW="11423786" imgH="690874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8098" y="914400"/>
                        <a:ext cx="8320081" cy="502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381000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TTF DISTRIBUTION</a:t>
            </a:r>
          </a:p>
        </p:txBody>
      </p:sp>
      <p:sp>
        <p:nvSpPr>
          <p:cNvPr id="11704" name="Date Placeholder 7"/>
          <p:cNvSpPr>
            <a:spLocks noGrp="1"/>
          </p:cNvSpPr>
          <p:nvPr>
            <p:ph type="dt" sz="half" idx="10"/>
          </p:nvPr>
        </p:nvSpPr>
        <p:spPr bwMode="auto">
          <a:xfrm>
            <a:off x="457200" y="6400800"/>
            <a:ext cx="1371600" cy="3429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sz="900" dirty="0" smtClean="0"/>
              <a:t>10/10/2023</a:t>
            </a: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E38946-9BF9-48FA-AA25-0631AD3E888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235288"/>
              </p:ext>
            </p:extLst>
          </p:nvPr>
        </p:nvGraphicFramePr>
        <p:xfrm>
          <a:off x="2057400" y="381000"/>
          <a:ext cx="5257799" cy="617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1" name="Worksheet" r:id="rId4" imgW="7269273" imgH="8542230" progId="Excel.Sheet.12">
                  <p:embed/>
                </p:oleObj>
              </mc:Choice>
              <mc:Fallback>
                <p:oleObj name="Worksheet" r:id="rId4" imgW="7269273" imgH="85422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57400" y="381000"/>
                        <a:ext cx="5257799" cy="617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304800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Budget Request Summary by Means of Finance</a:t>
            </a:r>
          </a:p>
        </p:txBody>
      </p:sp>
      <p:sp>
        <p:nvSpPr>
          <p:cNvPr id="15826" name="Date Placeholder 13"/>
          <p:cNvSpPr>
            <a:spLocks noGrp="1"/>
          </p:cNvSpPr>
          <p:nvPr>
            <p:ph type="dt" sz="half" idx="10"/>
          </p:nvPr>
        </p:nvSpPr>
        <p:spPr bwMode="auto">
          <a:xfrm>
            <a:off x="533400" y="6400800"/>
            <a:ext cx="2476500" cy="374649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sz="900" dirty="0" smtClean="0"/>
              <a:t>10/10/2023</a:t>
            </a:r>
            <a:endParaRPr lang="en-US" sz="9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29600" y="6527799"/>
            <a:ext cx="457200" cy="292100"/>
          </a:xfrm>
        </p:spPr>
        <p:txBody>
          <a:bodyPr/>
          <a:lstStyle/>
          <a:p>
            <a:pPr>
              <a:defRPr/>
            </a:pPr>
            <a:fld id="{D0E38946-9BF9-48FA-AA25-0631AD3E888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9" name="Butto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950" y="1825625"/>
            <a:ext cx="12700" cy="6350"/>
          </a:xfrm>
          <a:prstGeom prst="rect">
            <a:avLst/>
          </a:prstGeom>
        </p:spPr>
      </p:pic>
      <p:pic>
        <p:nvPicPr>
          <p:cNvPr id="10" name="Butto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3000" y="1825625"/>
            <a:ext cx="12700" cy="6350"/>
          </a:xfrm>
          <a:prstGeom prst="rect">
            <a:avLst/>
          </a:prstGeom>
        </p:spPr>
      </p:pic>
      <p:pic>
        <p:nvPicPr>
          <p:cNvPr id="17411" name="Picture 3" descr="Hid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1825625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Sh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1825625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457200"/>
            <a:ext cx="8819104" cy="6070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304925" y="172719"/>
            <a:ext cx="6248400" cy="728735"/>
          </a:xfrm>
          <a:noFill/>
        </p:spPr>
        <p:txBody>
          <a:bodyPr>
            <a:noAutofit/>
          </a:bodyPr>
          <a:lstStyle/>
          <a:p>
            <a:pPr algn="ctr" eaLnBrk="1" hangingPunct="1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FY 2024 Enacted vs FY 2025 Requested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of Budget Changes by Program</a:t>
            </a:r>
          </a:p>
        </p:txBody>
      </p:sp>
      <p:sp>
        <p:nvSpPr>
          <p:cNvPr id="21509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447675" y="6367626"/>
            <a:ext cx="1543050" cy="273844"/>
          </a:xfrm>
          <a:noFill/>
          <a:ln>
            <a:miter lim="800000"/>
            <a:headEnd/>
            <a:tailEnd/>
          </a:ln>
        </p:spPr>
        <p:txBody>
          <a:bodyPr vert="horz" wrap="square" lIns="68580" tIns="34290" rIns="68580" bIns="34290" numCol="1" rtlCol="0" anchor="ctr" compatLnSpc="1">
            <a:prstTxWarp prst="textNoShape">
              <a:avLst/>
            </a:prstTxWarp>
          </a:bodyPr>
          <a:lstStyle/>
          <a:p>
            <a:r>
              <a:rPr lang="en-US" sz="900" dirty="0" smtClean="0"/>
              <a:t>10/10/2023</a:t>
            </a: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68049" y="6310710"/>
            <a:ext cx="2057400" cy="365125"/>
          </a:xfrm>
        </p:spPr>
        <p:txBody>
          <a:bodyPr/>
          <a:lstStyle/>
          <a:p>
            <a:pPr>
              <a:defRPr/>
            </a:pPr>
            <a:fld id="{D0E38946-9BF9-48FA-AA25-0631AD3E888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9606160"/>
              </p:ext>
            </p:extLst>
          </p:nvPr>
        </p:nvGraphicFramePr>
        <p:xfrm>
          <a:off x="838200" y="685800"/>
          <a:ext cx="7319963" cy="255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3" name="Worksheet" r:id="rId4" imgW="7194464" imgH="2514468" progId="Excel.Sheet.12">
                  <p:embed/>
                </p:oleObj>
              </mc:Choice>
              <mc:Fallback>
                <p:oleObj name="Worksheet" r:id="rId4" imgW="7194464" imgH="251446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0" y="685800"/>
                        <a:ext cx="7319963" cy="2557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7362" y="3090086"/>
            <a:ext cx="5923526" cy="348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3388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4801"/>
            <a:ext cx="7886700" cy="990600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Significant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Changes 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FY 2024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FY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 by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Category: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900" dirty="0" smtClean="0"/>
              <a:t>10/10/2023</a:t>
            </a:r>
            <a:endParaRPr lang="en-US" sz="9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E38946-9BF9-48FA-AA25-0631AD3E888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600200"/>
            <a:ext cx="6934200" cy="415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22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Staffing Levels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(and cost of Salary Increases)</a:t>
            </a:r>
          </a:p>
        </p:txBody>
      </p:sp>
      <p:sp>
        <p:nvSpPr>
          <p:cNvPr id="17531" name="Date Placeholder 8"/>
          <p:cNvSpPr>
            <a:spLocks noGrp="1"/>
          </p:cNvSpPr>
          <p:nvPr>
            <p:ph type="dt" sz="half" idx="10"/>
          </p:nvPr>
        </p:nvSpPr>
        <p:spPr bwMode="auto">
          <a:xfrm>
            <a:off x="503556" y="6251158"/>
            <a:ext cx="914400" cy="3457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sz="900" dirty="0" smtClean="0"/>
              <a:t>10/10/2023</a:t>
            </a: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E38946-9BF9-48FA-AA25-0631AD3E888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670262"/>
              </p:ext>
            </p:extLst>
          </p:nvPr>
        </p:nvGraphicFramePr>
        <p:xfrm>
          <a:off x="971794" y="1219200"/>
          <a:ext cx="6806792" cy="3029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0" name="Worksheet" r:id="rId4" imgW="6210270" imgH="2762355" progId="Excel.Sheet.12">
                  <p:embed/>
                </p:oleObj>
              </mc:Choice>
              <mc:Fallback>
                <p:oleObj name="Worksheet" r:id="rId4" imgW="6210270" imgH="276235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1794" y="1219200"/>
                        <a:ext cx="6806792" cy="3029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800" y="4419600"/>
            <a:ext cx="6891528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306"/>
            <a:ext cx="8229600" cy="857250"/>
          </a:xfrm>
        </p:spPr>
        <p:txBody>
          <a:bodyPr/>
          <a:lstStyle/>
          <a:p>
            <a:r>
              <a:rPr lang="en-US" dirty="0"/>
              <a:t>FY </a:t>
            </a:r>
            <a:r>
              <a:rPr lang="en-US" dirty="0" smtClean="0"/>
              <a:t>2024-2025 Capital Budget Request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6878"/>
            <a:ext cx="8229600" cy="3703954"/>
          </a:xfrm>
        </p:spPr>
        <p:txBody>
          <a:bodyPr/>
          <a:lstStyle/>
          <a:p>
            <a:r>
              <a:rPr lang="en-US" dirty="0" smtClean="0"/>
              <a:t>House Bill 2</a:t>
            </a:r>
          </a:p>
          <a:p>
            <a:pPr lvl="1"/>
            <a:r>
              <a:rPr lang="en-US" sz="1600" dirty="0" smtClean="0"/>
              <a:t>$152M State General Fund (Direct) to use as match to federal funds</a:t>
            </a:r>
          </a:p>
          <a:p>
            <a:pPr lvl="2"/>
            <a:r>
              <a:rPr lang="en-US" sz="1600" dirty="0"/>
              <a:t>$50M </a:t>
            </a:r>
            <a:r>
              <a:rPr lang="en-US" sz="1600" dirty="0" smtClean="0"/>
              <a:t>for </a:t>
            </a:r>
            <a:r>
              <a:rPr lang="en-US" sz="1600" dirty="0"/>
              <a:t>match pursuant to competitive federal </a:t>
            </a:r>
            <a:r>
              <a:rPr lang="en-US" sz="1600" dirty="0" smtClean="0"/>
              <a:t>grant opportunities</a:t>
            </a:r>
          </a:p>
          <a:p>
            <a:pPr lvl="2"/>
            <a:r>
              <a:rPr lang="en-US" sz="1600" dirty="0"/>
              <a:t>$40M </a:t>
            </a:r>
            <a:r>
              <a:rPr lang="en-US" sz="1600" dirty="0" smtClean="0"/>
              <a:t>for </a:t>
            </a:r>
            <a:r>
              <a:rPr lang="en-US" sz="1600" dirty="0"/>
              <a:t>match to federal funds for August </a:t>
            </a:r>
            <a:r>
              <a:rPr lang="en-US" sz="1600" dirty="0" smtClean="0"/>
              <a:t>Redistribution</a:t>
            </a:r>
          </a:p>
          <a:p>
            <a:pPr lvl="2"/>
            <a:r>
              <a:rPr lang="en-US" sz="1600" dirty="0"/>
              <a:t>$62M </a:t>
            </a:r>
            <a:r>
              <a:rPr lang="en-US" sz="1600" dirty="0" smtClean="0"/>
              <a:t>for </a:t>
            </a:r>
            <a:r>
              <a:rPr lang="en-US" sz="1600" dirty="0"/>
              <a:t>match to federal funds for the Highway Priority </a:t>
            </a:r>
            <a:r>
              <a:rPr lang="en-US" sz="1600" dirty="0" smtClean="0"/>
              <a:t>Program</a:t>
            </a:r>
          </a:p>
          <a:p>
            <a:pPr marL="685800" lvl="2" indent="0">
              <a:buNone/>
            </a:pPr>
            <a:endParaRPr lang="en-US" sz="1600" dirty="0"/>
          </a:p>
          <a:p>
            <a:pPr lvl="1"/>
            <a:r>
              <a:rPr lang="en-US" sz="1600" dirty="0" smtClean="0"/>
              <a:t>$17.3M </a:t>
            </a:r>
            <a:r>
              <a:rPr lang="en-US" sz="1500" dirty="0" smtClean="0"/>
              <a:t>State </a:t>
            </a:r>
            <a:r>
              <a:rPr lang="en-US" sz="1500" dirty="0"/>
              <a:t>General Fund </a:t>
            </a:r>
            <a:r>
              <a:rPr lang="en-US" sz="1500" dirty="0" smtClean="0"/>
              <a:t>(Direct) to bring the Aviation Program up to $29.8M appropriation.</a:t>
            </a:r>
            <a:endParaRPr lang="en-US" sz="150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fld id="{D5C9B0AA-EE54-4968-95E5-6586D6E0F47B}" type="slidenum">
              <a:rPr lang="en-US">
                <a:solidFill>
                  <a:prstClr val="white"/>
                </a:solidFill>
                <a:latin typeface="Calibri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</a:pPr>
              <a:t>8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469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4D2A029E70754EAADCC285ADCA5A13" ma:contentTypeVersion="1" ma:contentTypeDescription="Create a new document." ma:contentTypeScope="" ma:versionID="a22edac08b90eec1c69b2467ca385526">
  <xsd:schema xmlns:xsd="http://www.w3.org/2001/XMLSchema" xmlns:xs="http://www.w3.org/2001/XMLSchema" xmlns:p="http://schemas.microsoft.com/office/2006/metadata/properties" xmlns:ns2="9ee31cbe-30cd-4bd8-9b71-83d7cf34e815" targetNamespace="http://schemas.microsoft.com/office/2006/metadata/properties" ma:root="true" ma:fieldsID="3eab2503bea0e0ab012a6575709ce4d2" ns2:_="">
    <xsd:import namespace="9ee31cbe-30cd-4bd8-9b71-83d7cf34e815"/>
    <xsd:element name="properties">
      <xsd:complexType>
        <xsd:sequence>
          <xsd:element name="documentManagement">
            <xsd:complexType>
              <xsd:all>
                <xsd:element ref="ns2:Sort_x002d_Or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e31cbe-30cd-4bd8-9b71-83d7cf34e815" elementFormDefault="qualified">
    <xsd:import namespace="http://schemas.microsoft.com/office/2006/documentManagement/types"/>
    <xsd:import namespace="http://schemas.microsoft.com/office/infopath/2007/PartnerControls"/>
    <xsd:element name="Sort_x002d_Order" ma:index="8" nillable="true" ma:displayName="Sort-Order" ma:internalName="Sort_x002d_Order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ort_x002d_Order xmlns="9ee31cbe-30cd-4bd8-9b71-83d7cf34e815">2100</Sort_x002d_Order>
  </documentManagement>
</p:properties>
</file>

<file path=customXml/itemProps1.xml><?xml version="1.0" encoding="utf-8"?>
<ds:datastoreItem xmlns:ds="http://schemas.openxmlformats.org/officeDocument/2006/customXml" ds:itemID="{A039980F-09D5-4727-955A-F1176887BD2D}"/>
</file>

<file path=customXml/itemProps2.xml><?xml version="1.0" encoding="utf-8"?>
<ds:datastoreItem xmlns:ds="http://schemas.openxmlformats.org/officeDocument/2006/customXml" ds:itemID="{F309B826-3041-4E81-A635-843442C0B11E}"/>
</file>

<file path=customXml/itemProps3.xml><?xml version="1.0" encoding="utf-8"?>
<ds:datastoreItem xmlns:ds="http://schemas.openxmlformats.org/officeDocument/2006/customXml" ds:itemID="{4DC0DF93-3B0A-4F5C-8BEA-96C186F5764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92727</TotalTime>
  <Words>155</Words>
  <Application>Microsoft Office PowerPoint</Application>
  <PresentationFormat>On-screen Show (4:3)</PresentationFormat>
  <Paragraphs>33</Paragraphs>
  <Slides>8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</vt:lpstr>
      <vt:lpstr>Calibri</vt:lpstr>
      <vt:lpstr>Calibri Light</vt:lpstr>
      <vt:lpstr>Franklin Gothic Book</vt:lpstr>
      <vt:lpstr>Franklin Gothic Demi</vt:lpstr>
      <vt:lpstr>Franklin Gothic Heavy</vt:lpstr>
      <vt:lpstr>Franklin Gothic Medium</vt:lpstr>
      <vt:lpstr>Wingdings</vt:lpstr>
      <vt:lpstr>Office Theme</vt:lpstr>
      <vt:lpstr>1_Office Theme</vt:lpstr>
      <vt:lpstr>Worksheet</vt:lpstr>
      <vt:lpstr>Department of Transportation  and Development</vt:lpstr>
      <vt:lpstr>REC Forecast</vt:lpstr>
      <vt:lpstr>TTF DISTRIBUTION</vt:lpstr>
      <vt:lpstr>Budget Request Summary by Means of Finance</vt:lpstr>
      <vt:lpstr>FY 2024 Enacted vs FY 2025 Requested Summary of Budget Changes by Program</vt:lpstr>
      <vt:lpstr> Significant Changes  FY 2024 to FY 2025 by Category: </vt:lpstr>
      <vt:lpstr>Staffing Levels (and cost of Salary Increases)</vt:lpstr>
      <vt:lpstr>FY 2024-2025 Capital Budget Request</vt:lpstr>
    </vt:vector>
  </TitlesOfParts>
  <Company>LA DOTD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Shawn D Wilson</dc:creator>
  <cp:lastModifiedBy>Don Johnson</cp:lastModifiedBy>
  <cp:revision>3868</cp:revision>
  <cp:lastPrinted>2023-10-10T15:56:09Z</cp:lastPrinted>
  <dcterms:created xsi:type="dcterms:W3CDTF">2006-04-28T15:43:52Z</dcterms:created>
  <dcterms:modified xsi:type="dcterms:W3CDTF">2023-11-22T18:06:54Z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0x010100614D2A029E70754EAADCC285ADCA5A13</vt:lpwstr>
  </property>
</Properties>
</file>